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3.svg" ContentType="image/svg+xml"/>
  <Override PartName="/ppt/media/image17.svg" ContentType="image/svg+xml"/>
  <Override PartName="/ppt/media/image3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rchivo Black" panose="020B0A03020202020B04"/>
      <p:regular r:id="rId16"/>
    </p:embeddedFont>
    <p:embeddedFont>
      <p:font typeface="Canva Sans Bold" panose="020B0803030501040103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0583" y="117569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759" y="-1047435"/>
            <a:ext cx="6232301" cy="4152271"/>
          </a:xfrm>
          <a:custGeom>
            <a:avLst/>
            <a:gdLst/>
            <a:ahLst/>
            <a:cxnLst/>
            <a:rect l="l" t="t" r="r" b="b"/>
            <a:pathLst>
              <a:path w="6232301" h="4152271">
                <a:moveTo>
                  <a:pt x="0" y="0"/>
                </a:moveTo>
                <a:lnTo>
                  <a:pt x="6232301" y="0"/>
                </a:lnTo>
                <a:lnTo>
                  <a:pt x="6232301" y="4152270"/>
                </a:lnTo>
                <a:lnTo>
                  <a:pt x="0" y="4152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5862" y="8678290"/>
            <a:ext cx="336609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  <a:spcBef>
                <a:spcPct val="0"/>
              </a:spcBef>
            </a:pPr>
            <a:r>
              <a:rPr lang="en-US" sz="1600" b="1">
                <a:solidFill>
                  <a:srgbClr val="2B2B2B"/>
                </a:solidFill>
                <a:latin typeface="+mn-ea"/>
                <a:ea typeface="Garet Bold"/>
                <a:cs typeface="+mn-ea"/>
                <a:sym typeface="Garet Bold"/>
              </a:rPr>
              <a:t>NAME OF PROJECT:</a:t>
            </a:r>
            <a:endParaRPr lang="en-US" sz="1600" b="1">
              <a:solidFill>
                <a:srgbClr val="2B2B2B"/>
              </a:solidFill>
              <a:latin typeface="+mn-ea"/>
              <a:ea typeface="Garet Bold"/>
              <a:cs typeface="+mn-ea"/>
              <a:sym typeface="Gare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5862" y="8967317"/>
            <a:ext cx="336609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  <a:spcBef>
                <a:spcPct val="0"/>
              </a:spcBef>
            </a:pPr>
            <a:r>
              <a:rPr lang="en-US" sz="1600" b="1">
                <a:solidFill>
                  <a:srgbClr val="2B2B2B"/>
                </a:solidFill>
                <a:ea typeface="Garet Bold"/>
                <a:cs typeface="+mn-lt"/>
                <a:sym typeface="Garet Bold"/>
              </a:rPr>
              <a:t>CUSTOVISION</a:t>
            </a:r>
            <a:endParaRPr lang="en-US" sz="1600" b="1">
              <a:solidFill>
                <a:srgbClr val="2B2B2B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1958" y="8678290"/>
            <a:ext cx="336609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  <a:spcBef>
                <a:spcPct val="0"/>
              </a:spcBef>
            </a:pPr>
            <a:r>
              <a:rPr lang="en-US" sz="1600" b="1">
                <a:solidFill>
                  <a:srgbClr val="2B2B2B"/>
                </a:solidFill>
                <a:ea typeface="Garet Bold"/>
                <a:cs typeface="+mn-lt"/>
                <a:sym typeface="Garet Bold"/>
              </a:rPr>
              <a:t>PRESENTED BY:</a:t>
            </a:r>
            <a:endParaRPr lang="en-US" sz="1600" b="1">
              <a:solidFill>
                <a:srgbClr val="2B2B2B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01958" y="8967317"/>
            <a:ext cx="336609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2B2B2B"/>
                </a:solidFill>
                <a:ea typeface="Garet"/>
                <a:cs typeface="+mn-lt"/>
                <a:sym typeface="Garet"/>
              </a:rPr>
              <a:t>IREMBERE Olivier</a:t>
            </a:r>
            <a:endParaRPr lang="en-US" sz="1600">
              <a:solidFill>
                <a:srgbClr val="2B2B2B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8731" y="3155988"/>
            <a:ext cx="10773446" cy="122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CUST</a:t>
            </a:r>
            <a:r>
              <a:rPr lang="en-US" sz="10885" u="none" spc="-859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OVISION</a:t>
            </a:r>
            <a:endParaRPr lang="en-US" sz="10885" u="none" spc="-859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5862" y="4392759"/>
            <a:ext cx="9083965" cy="318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2280" b="1" spc="-179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Name: IREMBERE Olivier</a:t>
            </a:r>
            <a:endParaRPr lang="en-US" sz="2280" b="1" spc="-179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  <a:r>
              <a:rPr lang="en-US" sz="2280" b="1" spc="-179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ID:28392</a:t>
            </a:r>
            <a:endParaRPr lang="en-US" sz="2280" b="1" spc="-179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  <a:r>
              <a:rPr lang="en-US" sz="2280" b="1" spc="-179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University: </a:t>
            </a:r>
            <a:r>
              <a:rPr lang="en-US" sz="2280" b="1" spc="-179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Adventist University of Central Africa (AUCA)</a:t>
            </a:r>
            <a:endParaRPr lang="en-US" sz="2280" b="1" spc="-179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190"/>
              </a:lnSpc>
            </a:pPr>
          </a:p>
          <a:p>
            <a:pPr algn="l">
              <a:lnSpc>
                <a:spcPts val="3190"/>
              </a:lnSpc>
            </a:pPr>
            <a:r>
              <a:rPr lang="en-US" sz="2280" b="1" spc="-179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COURSE :Database Development with PL/SQL )</a:t>
            </a:r>
            <a:endParaRPr lang="en-US" sz="2280" b="1" spc="-179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19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-20320" y="8806180"/>
            <a:ext cx="18308320" cy="2540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3175" y="9339580"/>
            <a:ext cx="18284825" cy="1206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010400" y="647700"/>
            <a:ext cx="7618095" cy="6182995"/>
          </a:xfrm>
          <a:custGeom>
            <a:avLst/>
            <a:gdLst/>
            <a:ahLst/>
            <a:cxnLst/>
            <a:rect l="l" t="t" r="r" b="b"/>
            <a:pathLst>
              <a:path w="6898310" h="5433942">
                <a:moveTo>
                  <a:pt x="0" y="0"/>
                </a:moveTo>
                <a:lnTo>
                  <a:pt x="6898310" y="0"/>
                </a:lnTo>
                <a:lnTo>
                  <a:pt x="6898310" y="5433942"/>
                </a:lnTo>
                <a:lnTo>
                  <a:pt x="0" y="5433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00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1747" y="1143000"/>
            <a:ext cx="7203393" cy="34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3010" spc="-237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Conclusion </a:t>
            </a:r>
            <a:endParaRPr lang="en-US" sz="3010" spc="-237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93" y="1905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10/10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92954" y="8743946"/>
            <a:ext cx="6068440" cy="59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15"/>
              </a:lnSpc>
              <a:spcBef>
                <a:spcPct val="0"/>
              </a:spcBef>
            </a:pPr>
            <a:r>
              <a:rPr lang="en-US" sz="3295">
                <a:solidFill>
                  <a:srgbClr val="000000"/>
                </a:solidFill>
                <a:ea typeface="Garet"/>
                <a:cs typeface="+mn-lt"/>
                <a:sym typeface="Garet"/>
              </a:rPr>
              <a:t>THANK YOU‼️ </a:t>
            </a:r>
            <a:endParaRPr lang="en-US" sz="3295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9843" y="6618534"/>
            <a:ext cx="1542664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0"/>
              </a:lnSpc>
            </a:pPr>
            <a:r>
              <a:rPr lang="en-US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E-mail</a:t>
            </a:r>
            <a:endParaRPr lang="en-US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62506" y="6583086"/>
            <a:ext cx="3848360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olivierdylanelan@gmail.com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9843" y="7210970"/>
            <a:ext cx="1542664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0"/>
              </a:lnSpc>
            </a:pPr>
            <a:r>
              <a:rPr lang="en-US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Phone</a:t>
            </a:r>
            <a:endParaRPr lang="en-US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62506" y="7175522"/>
            <a:ext cx="3848360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ea typeface="Garet"/>
                <a:cs typeface="+mn-lt"/>
                <a:sym typeface="Garet"/>
              </a:rPr>
              <a:t>+250786699988</a:t>
            </a:r>
            <a:endParaRPr lang="en-US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19843" y="5948017"/>
            <a:ext cx="3419470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0"/>
              </a:lnSpc>
              <a:spcBef>
                <a:spcPct val="0"/>
              </a:spcBef>
            </a:pPr>
            <a:r>
              <a:rPr lang="en-US" sz="1635" b="1" u="none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CONTACT US</a:t>
            </a:r>
            <a:endParaRPr lang="en-US" sz="1635" b="1" u="none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2134207"/>
            <a:ext cx="6600974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endParaRPr sz="2000">
              <a:cs typeface="+mn-lt"/>
            </a:endParaRPr>
          </a:p>
          <a:p>
            <a:pPr marL="431800" lvl="1" indent="-215900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Achievements: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3600" lvl="2" indent="-287655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Fully functional MIS with predictive analytics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3600" lvl="2" indent="-287655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Automated alerts, auditing, and dashboards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3600" lvl="2" indent="-287655" algn="l">
              <a:lnSpc>
                <a:spcPts val="280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Reliable, normalized database structure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9843" y="7803405"/>
            <a:ext cx="1542664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0"/>
              </a:lnSpc>
            </a:pPr>
            <a:r>
              <a:rPr lang="en-US" sz="2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github</a:t>
            </a:r>
            <a:endParaRPr lang="en-US" sz="200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62506" y="7779807"/>
            <a:ext cx="9681965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9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https://github.com/IREMBERE/Customer-Needs-Prediction-System-Custovision-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870552" y="8164408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6" y="0"/>
                </a:lnTo>
                <a:lnTo>
                  <a:pt x="2777496" y="1850507"/>
                </a:lnTo>
                <a:lnTo>
                  <a:pt x="0" y="1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3020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62723" y="8673359"/>
            <a:ext cx="2789099" cy="1858237"/>
          </a:xfrm>
          <a:custGeom>
            <a:avLst/>
            <a:gdLst/>
            <a:ahLst/>
            <a:cxnLst/>
            <a:rect l="l" t="t" r="r" b="b"/>
            <a:pathLst>
              <a:path w="2789099" h="1858237">
                <a:moveTo>
                  <a:pt x="0" y="0"/>
                </a:moveTo>
                <a:lnTo>
                  <a:pt x="2789098" y="0"/>
                </a:lnTo>
                <a:lnTo>
                  <a:pt x="2789098" y="1858237"/>
                </a:lnTo>
                <a:lnTo>
                  <a:pt x="0" y="185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290231" y="4736963"/>
            <a:ext cx="8067041" cy="495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07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Many businesses struggle with:</a:t>
            </a:r>
            <a:endParaRPr lang="en-US" sz="307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  <a:p>
            <a:pPr algn="l">
              <a:lnSpc>
                <a:spcPts val="4295"/>
              </a:lnSpc>
            </a:pPr>
            <a:endParaRPr>
              <a:cs typeface="+mn-lt"/>
            </a:endParaRPr>
          </a:p>
          <a:p>
            <a:pPr marL="662940" lvl="1" indent="-331470" algn="l">
              <a:lnSpc>
                <a:spcPts val="429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ea typeface="Garet"/>
                <a:cs typeface="+mn-lt"/>
                <a:sym typeface="Garet"/>
              </a:rPr>
              <a:t>Stock</a:t>
            </a:r>
            <a:r>
              <a:rPr lang="en-US" sz="3070">
                <a:solidFill>
                  <a:srgbClr val="000000"/>
                </a:solidFill>
                <a:ea typeface="Garet"/>
                <a:cs typeface="+mn-lt"/>
                <a:sym typeface="Garet"/>
              </a:rPr>
              <a:t>outs &amp; over-purchasing</a:t>
            </a:r>
            <a:endParaRPr lang="en-US" sz="307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662940" lvl="1" indent="-331470" algn="l">
              <a:lnSpc>
                <a:spcPts val="429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ea typeface="Garet"/>
                <a:cs typeface="+mn-lt"/>
                <a:sym typeface="Garet"/>
              </a:rPr>
              <a:t>Unpredictable customer demand</a:t>
            </a:r>
            <a:endParaRPr lang="en-US" sz="307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662940" lvl="1" indent="-331470" algn="l">
              <a:lnSpc>
                <a:spcPts val="429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ea typeface="Garet"/>
                <a:cs typeface="+mn-lt"/>
                <a:sym typeface="Garet"/>
              </a:rPr>
              <a:t>Lack of data-driven insights for inventory and marketing</a:t>
            </a:r>
            <a:endParaRPr lang="en-US" sz="307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662940" lvl="1" indent="-331470" algn="l">
              <a:lnSpc>
                <a:spcPts val="429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ea typeface="Garet"/>
                <a:cs typeface="+mn-lt"/>
                <a:sym typeface="Garet"/>
              </a:rPr>
              <a:t>Target Users: Managers, inventory planners, marketing teams</a:t>
            </a:r>
            <a:endParaRPr lang="en-US" sz="307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4295"/>
              </a:lnSpc>
              <a:spcBef>
                <a:spcPct val="0"/>
              </a:spcBef>
            </a:pPr>
            <a:endParaRPr>
              <a:cs typeface="+mn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93" y="1905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02/10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14674" y="8333046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8"/>
                </a:lnTo>
                <a:lnTo>
                  <a:pt x="0" y="1850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55203" y="1920224"/>
            <a:ext cx="8369280" cy="5576033"/>
          </a:xfrm>
          <a:custGeom>
            <a:avLst/>
            <a:gdLst/>
            <a:ahLst/>
            <a:cxnLst/>
            <a:rect l="l" t="t" r="r" b="b"/>
            <a:pathLst>
              <a:path w="8369280" h="5576033">
                <a:moveTo>
                  <a:pt x="0" y="0"/>
                </a:moveTo>
                <a:lnTo>
                  <a:pt x="8369280" y="0"/>
                </a:lnTo>
                <a:lnTo>
                  <a:pt x="8369280" y="5576033"/>
                </a:lnTo>
                <a:lnTo>
                  <a:pt x="0" y="557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7601" y="5937932"/>
            <a:ext cx="312090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Scope: Oracle PL/SQL MIS for predictive analytics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937932"/>
            <a:ext cx="4676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02</a:t>
            </a:r>
            <a:endParaRPr lang="en-US" sz="200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67601" y="1129691"/>
            <a:ext cx="3120902" cy="287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Objectives: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Forecast customer demand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Classify customers by behavior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Generate stock alerts &amp; reports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800"/>
              </a:lnSpc>
            </a:pPr>
            <a:endParaRPr>
              <a:cs typeface="+mn-l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129691"/>
            <a:ext cx="4676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01</a:t>
            </a:r>
            <a:endParaRPr lang="en-US" sz="200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612421" y="585262"/>
            <a:ext cx="5282243" cy="41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60"/>
              </a:lnSpc>
              <a:spcBef>
                <a:spcPct val="0"/>
              </a:spcBef>
            </a:pPr>
            <a:r>
              <a:rPr lang="en-US" sz="3060" spc="-241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 Project Scope</a:t>
            </a:r>
            <a:endParaRPr lang="en-US" sz="3060" spc="-241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563693" y="1905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03/10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86408" y="5736319"/>
            <a:ext cx="4676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03</a:t>
            </a:r>
            <a:endParaRPr lang="en-US" sz="200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20053" y="5736319"/>
            <a:ext cx="3120902" cy="215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Key Features: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PL/SQL procedures, functions, packages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Automated alerts, dashboards, audit logging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800"/>
              </a:lnSpc>
            </a:pPr>
            <a:endParaRPr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0" y="8783320"/>
            <a:ext cx="18288000" cy="1778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9335135"/>
            <a:ext cx="18275300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11125160" y="-3810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3253231"/>
            <a:ext cx="8880518" cy="4315816"/>
          </a:xfrm>
          <a:custGeom>
            <a:avLst/>
            <a:gdLst/>
            <a:ahLst/>
            <a:cxnLst/>
            <a:rect l="l" t="t" r="r" b="b"/>
            <a:pathLst>
              <a:path w="8880518" h="4315816">
                <a:moveTo>
                  <a:pt x="0" y="0"/>
                </a:moveTo>
                <a:lnTo>
                  <a:pt x="8880518" y="0"/>
                </a:lnTo>
                <a:lnTo>
                  <a:pt x="8880518" y="4315816"/>
                </a:lnTo>
                <a:lnTo>
                  <a:pt x="0" y="4315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91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81909" y="1866611"/>
            <a:ext cx="9730506" cy="5072026"/>
          </a:xfrm>
          <a:custGeom>
            <a:avLst/>
            <a:gdLst/>
            <a:ahLst/>
            <a:cxnLst/>
            <a:rect l="l" t="t" r="r" b="b"/>
            <a:pathLst>
              <a:path w="9730506" h="5072026">
                <a:moveTo>
                  <a:pt x="0" y="0"/>
                </a:moveTo>
                <a:lnTo>
                  <a:pt x="9730506" y="0"/>
                </a:lnTo>
                <a:lnTo>
                  <a:pt x="9730506" y="5072027"/>
                </a:lnTo>
                <a:lnTo>
                  <a:pt x="0" y="507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087295" y="114300"/>
            <a:ext cx="2876855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04/10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308" y="1714444"/>
            <a:ext cx="7339608" cy="156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190" lvl="1" indent="-188595" algn="l">
              <a:lnSpc>
                <a:spcPts val="2445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Entities: Products, Customers, Sales_History, Forecasts, Alerts, Customer_Segments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77190" lvl="1" indent="-188595" algn="l">
              <a:lnSpc>
                <a:spcPts val="2445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Relationships: PK/FK connections, cardinalities enforced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77190" lvl="1" indent="-188595" algn="l">
              <a:lnSpc>
                <a:spcPts val="2445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Normalization: 3NF, minimal redundancy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445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820873" y="8186057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6" y="0"/>
                </a:lnTo>
                <a:lnTo>
                  <a:pt x="2777496" y="1850507"/>
                </a:lnTo>
                <a:lnTo>
                  <a:pt x="0" y="1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95400" y="442595"/>
            <a:ext cx="426656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D</a:t>
            </a:r>
            <a:r>
              <a:rPr lang="en-US" sz="3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atabase Design</a:t>
            </a:r>
            <a:endParaRPr lang="en-US" sz="3000" b="1">
              <a:solidFill>
                <a:srgbClr val="000000"/>
              </a:solidFill>
              <a:ea typeface="Garet Bold"/>
              <a:cs typeface="+mn-lt"/>
              <a:sym typeface="Gare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06045" y="1790648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6" y="0"/>
                </a:lnTo>
                <a:lnTo>
                  <a:pt x="3802876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4517" y="0"/>
            <a:ext cx="8679656" cy="10287000"/>
          </a:xfrm>
          <a:custGeom>
            <a:avLst/>
            <a:gdLst/>
            <a:ahLst/>
            <a:cxnLst/>
            <a:rect l="l" t="t" r="r" b="b"/>
            <a:pathLst>
              <a:path w="8679656" h="10287000">
                <a:moveTo>
                  <a:pt x="0" y="0"/>
                </a:moveTo>
                <a:lnTo>
                  <a:pt x="8679657" y="0"/>
                </a:lnTo>
                <a:lnTo>
                  <a:pt x="86796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93" y="1143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05/10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36780" y="5095875"/>
            <a:ext cx="5418495" cy="393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ea typeface="Garet Bold"/>
                <a:cs typeface="+mn-lt"/>
                <a:sym typeface="Garet Bold"/>
              </a:rPr>
              <a:t>Business Process</a:t>
            </a:r>
            <a:r>
              <a:rPr lang="en-US" sz="3000">
                <a:solidFill>
                  <a:srgbClr val="000000"/>
                </a:solidFill>
                <a:ea typeface="Garet"/>
                <a:cs typeface="+mn-lt"/>
                <a:sym typeface="Garet"/>
              </a:rPr>
              <a:t> </a:t>
            </a:r>
            <a:endParaRPr lang="en-US" sz="3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940"/>
              </a:lnSpc>
            </a:pPr>
            <a:endParaRPr>
              <a:cs typeface="+mn-lt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ea typeface="Garet"/>
                <a:cs typeface="+mn-lt"/>
                <a:sym typeface="Garet"/>
              </a:rPr>
              <a:t>Workflow: Customer purchase → Data capture → Forecast → Alerts → Manager decisions</a:t>
            </a:r>
            <a:endParaRPr lang="en-US" sz="21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ea typeface="Garet"/>
                <a:cs typeface="+mn-lt"/>
                <a:sym typeface="Garet"/>
              </a:rPr>
              <a:t>Actors/Swimlanes: Sales Staff, MIS Engine, Inventory Dept, Manager</a:t>
            </a:r>
            <a:endParaRPr lang="en-US" sz="21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ea typeface="Garet"/>
                <a:cs typeface="+mn-lt"/>
                <a:sym typeface="Garet"/>
              </a:rPr>
              <a:t>MIS Relevance: Supports inventory planning, marketing, and decision-making</a:t>
            </a:r>
            <a:endParaRPr lang="en-US" sz="21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>
              <a:cs typeface="+mn-l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714674" y="8333046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8"/>
                </a:lnTo>
                <a:lnTo>
                  <a:pt x="0" y="185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6660" y="1666663"/>
            <a:ext cx="9449572" cy="8040264"/>
          </a:xfrm>
          <a:custGeom>
            <a:avLst/>
            <a:gdLst/>
            <a:ahLst/>
            <a:cxnLst/>
            <a:rect l="l" t="t" r="r" b="b"/>
            <a:pathLst>
              <a:path w="9449572" h="8040264">
                <a:moveTo>
                  <a:pt x="0" y="0"/>
                </a:moveTo>
                <a:lnTo>
                  <a:pt x="9449572" y="0"/>
                </a:lnTo>
                <a:lnTo>
                  <a:pt x="9449572" y="8040264"/>
                </a:lnTo>
                <a:lnTo>
                  <a:pt x="0" y="8040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16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5800" y="3695700"/>
            <a:ext cx="6164580" cy="6434455"/>
          </a:xfrm>
          <a:custGeom>
            <a:avLst/>
            <a:gdLst/>
            <a:ahLst/>
            <a:cxnLst/>
            <a:rect l="l" t="t" r="r" b="b"/>
            <a:pathLst>
              <a:path w="5647749" h="5952190">
                <a:moveTo>
                  <a:pt x="0" y="0"/>
                </a:moveTo>
                <a:lnTo>
                  <a:pt x="5647749" y="0"/>
                </a:lnTo>
                <a:lnTo>
                  <a:pt x="5647749" y="5952190"/>
                </a:lnTo>
                <a:lnTo>
                  <a:pt x="0" y="5952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3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4837" y="1190413"/>
            <a:ext cx="762576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</a:pPr>
            <a:r>
              <a:rPr lang="en-US" sz="3085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Technical Implementation</a:t>
            </a:r>
            <a:endParaRPr lang="en-US" sz="3085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4837" y="1647613"/>
            <a:ext cx="5647749" cy="215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5"/>
              </a:lnSpc>
            </a:pPr>
            <a:endParaRPr sz="2400">
              <a:cs typeface="+mn-lt"/>
            </a:endParaRPr>
          </a:p>
          <a:p>
            <a:pPr marL="349885" lvl="1" indent="-175260" algn="l">
              <a:lnSpc>
                <a:spcPts val="2105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Technology: Oracle 19c, PL/SQL, SQL Developer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49885" lvl="1" indent="-175260" algn="l">
              <a:lnSpc>
                <a:spcPts val="2105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Procedures &amp; Functions: Parameterized, DML operations, exception handling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49885" lvl="1" indent="-175260" algn="l">
              <a:lnSpc>
                <a:spcPts val="2105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Cursors: Explicit + bulk processing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49885" lvl="1" indent="-175260" algn="l">
              <a:lnSpc>
                <a:spcPts val="2105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000000"/>
                </a:solidFill>
                <a:ea typeface="Garet"/>
                <a:cs typeface="+mn-lt"/>
                <a:sym typeface="Garet"/>
              </a:rPr>
              <a:t>Window Functions: ROW_NUMBER(), RANK(), LAG(), LEAD()</a:t>
            </a: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0" lvl="0" indent="0" algn="l">
              <a:lnSpc>
                <a:spcPts val="2105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264733" y="114300"/>
            <a:ext cx="37114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06/10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54837" y="-183844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7"/>
                </a:lnTo>
                <a:lnTo>
                  <a:pt x="0" y="1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06321" y="1948591"/>
            <a:ext cx="5391918" cy="4526022"/>
          </a:xfrm>
          <a:custGeom>
            <a:avLst/>
            <a:gdLst/>
            <a:ahLst/>
            <a:cxnLst/>
            <a:rect l="l" t="t" r="r" b="b"/>
            <a:pathLst>
              <a:path w="5391918" h="4526022">
                <a:moveTo>
                  <a:pt x="0" y="0"/>
                </a:moveTo>
                <a:lnTo>
                  <a:pt x="5391917" y="0"/>
                </a:lnTo>
                <a:lnTo>
                  <a:pt x="5391917" y="4526022"/>
                </a:lnTo>
                <a:lnTo>
                  <a:pt x="0" y="4526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2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10872" y="414544"/>
            <a:ext cx="5338255" cy="3458724"/>
          </a:xfrm>
          <a:custGeom>
            <a:avLst/>
            <a:gdLst/>
            <a:ahLst/>
            <a:cxnLst/>
            <a:rect l="l" t="t" r="r" b="b"/>
            <a:pathLst>
              <a:path w="5338255" h="3458724">
                <a:moveTo>
                  <a:pt x="0" y="0"/>
                </a:moveTo>
                <a:lnTo>
                  <a:pt x="5338255" y="0"/>
                </a:lnTo>
                <a:lnTo>
                  <a:pt x="5338255" y="3458725"/>
                </a:lnTo>
                <a:lnTo>
                  <a:pt x="0" y="3458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20" r="-99492" b="-11766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343" y="3772048"/>
            <a:ext cx="4494839" cy="5199867"/>
          </a:xfrm>
          <a:custGeom>
            <a:avLst/>
            <a:gdLst/>
            <a:ahLst/>
            <a:cxnLst/>
            <a:rect l="l" t="t" r="r" b="b"/>
            <a:pathLst>
              <a:path w="4494839" h="5199867">
                <a:moveTo>
                  <a:pt x="0" y="0"/>
                </a:moveTo>
                <a:lnTo>
                  <a:pt x="4494839" y="0"/>
                </a:lnTo>
                <a:lnTo>
                  <a:pt x="4494839" y="5199867"/>
                </a:lnTo>
                <a:lnTo>
                  <a:pt x="0" y="519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466" r="-101961" b="-2225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15262"/>
            <a:ext cx="7218586" cy="40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0"/>
              </a:lnSpc>
              <a:spcBef>
                <a:spcPct val="0"/>
              </a:spcBef>
            </a:pPr>
            <a:r>
              <a:rPr lang="en-US" sz="3010" spc="-237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Advanced Features </a:t>
            </a:r>
            <a:endParaRPr lang="en-US" sz="3010" spc="-237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01307" y="48784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07/10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895" y="2095500"/>
            <a:ext cx="6881495" cy="30632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530"/>
              </a:lnSpc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 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19735" lvl="1" indent="-210185" algn="l">
              <a:lnSpc>
                <a:spcPts val="253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Triggers &amp; Business Rules: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39470" lvl="2" indent="-280035" algn="l">
              <a:lnSpc>
                <a:spcPts val="253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Block operations on weekdays and public holidays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19735" lvl="1" indent="-210185" algn="l">
              <a:lnSpc>
                <a:spcPts val="253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Audit Logging: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39470" lvl="2" indent="-280035" algn="l">
              <a:lnSpc>
                <a:spcPts val="253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Tracks all insert/update/delete attempts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39470" lvl="2" indent="-280035" algn="l">
              <a:lnSpc>
                <a:spcPts val="2530"/>
              </a:lnSpc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Stores user info, timestamps, error messages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19735" lvl="1" indent="-210185" algn="l">
              <a:lnSpc>
                <a:spcPts val="253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Security &amp; Restrictions: Ensures compliance and accountability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0" lvl="0" indent="0" algn="l">
              <a:lnSpc>
                <a:spcPts val="175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804329" y="8436493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7"/>
                </a:lnTo>
                <a:lnTo>
                  <a:pt x="0" y="1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8805545"/>
            <a:ext cx="18171795" cy="63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0" y="9351010"/>
            <a:ext cx="18266410" cy="889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714674" y="8186057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7"/>
                </a:lnTo>
                <a:lnTo>
                  <a:pt x="0" y="1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72380" y="1346835"/>
            <a:ext cx="12643637" cy="7097815"/>
          </a:xfrm>
          <a:custGeom>
            <a:avLst/>
            <a:gdLst/>
            <a:ahLst/>
            <a:cxnLst/>
            <a:rect l="l" t="t" r="r" b="b"/>
            <a:pathLst>
              <a:path w="12643637" h="7097815">
                <a:moveTo>
                  <a:pt x="0" y="0"/>
                </a:moveTo>
                <a:lnTo>
                  <a:pt x="12643637" y="0"/>
                </a:lnTo>
                <a:lnTo>
                  <a:pt x="12643637" y="7097815"/>
                </a:lnTo>
                <a:lnTo>
                  <a:pt x="0" y="7097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86" t="-22152" r="-8786" b="-2602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3232" y="354438"/>
            <a:ext cx="8007440" cy="40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3010" spc="-237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BI &amp; Analytics </a:t>
            </a:r>
            <a:endParaRPr lang="en-US" sz="3010" spc="-237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87493" y="1143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08/10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3232" y="1299210"/>
            <a:ext cx="4409149" cy="39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  <a:spcBef>
                <a:spcPct val="0"/>
              </a:spcBef>
            </a:pPr>
            <a:endParaRPr sz="2000">
              <a:cs typeface="+mn-lt"/>
            </a:endParaRPr>
          </a:p>
          <a:p>
            <a:pPr marL="433705" lvl="1" indent="-21653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KPIs: Sales performance, inventory health, customer behavior, compliance metrics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3705" lvl="1" indent="-21653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Dashboards: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7410" lvl="2" indent="-28892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Executive Summary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7410" lvl="2" indent="-28892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Audit Dashboard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867410" lvl="2" indent="-28892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Performance Dashboard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433705" lvl="1" indent="-216535" algn="l">
              <a:lnSpc>
                <a:spcPts val="281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Reports &amp; Decision Support: Daily, weekly, monthly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810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2946" y="1638450"/>
            <a:ext cx="3866078" cy="5453692"/>
          </a:xfrm>
          <a:custGeom>
            <a:avLst/>
            <a:gdLst/>
            <a:ahLst/>
            <a:cxnLst/>
            <a:rect l="l" t="t" r="r" b="b"/>
            <a:pathLst>
              <a:path w="3866078" h="5453692">
                <a:moveTo>
                  <a:pt x="0" y="0"/>
                </a:moveTo>
                <a:lnTo>
                  <a:pt x="3866078" y="0"/>
                </a:lnTo>
                <a:lnTo>
                  <a:pt x="3866078" y="5453692"/>
                </a:lnTo>
                <a:lnTo>
                  <a:pt x="0" y="545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074" r="-997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3383" y="1562250"/>
            <a:ext cx="3298022" cy="6665575"/>
          </a:xfrm>
          <a:custGeom>
            <a:avLst/>
            <a:gdLst/>
            <a:ahLst/>
            <a:cxnLst/>
            <a:rect l="l" t="t" r="r" b="b"/>
            <a:pathLst>
              <a:path w="3298022" h="6665575">
                <a:moveTo>
                  <a:pt x="0" y="0"/>
                </a:moveTo>
                <a:lnTo>
                  <a:pt x="3298022" y="0"/>
                </a:lnTo>
                <a:lnTo>
                  <a:pt x="3298022" y="6665575"/>
                </a:lnTo>
                <a:lnTo>
                  <a:pt x="0" y="6665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594" r="-1893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24907" y="3805724"/>
            <a:ext cx="7487849" cy="5891489"/>
          </a:xfrm>
          <a:custGeom>
            <a:avLst/>
            <a:gdLst/>
            <a:ahLst/>
            <a:cxnLst/>
            <a:rect l="l" t="t" r="r" b="b"/>
            <a:pathLst>
              <a:path w="7487849" h="5891489">
                <a:moveTo>
                  <a:pt x="0" y="0"/>
                </a:moveTo>
                <a:lnTo>
                  <a:pt x="7487849" y="0"/>
                </a:lnTo>
                <a:lnTo>
                  <a:pt x="7487849" y="5891490"/>
                </a:lnTo>
                <a:lnTo>
                  <a:pt x="0" y="58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9" r="-40915" b="-2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5454" y="812466"/>
            <a:ext cx="67605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3200" u="none" spc="-458">
                <a:solidFill>
                  <a:srgbClr val="000000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Results &amp; Testing </a:t>
            </a:r>
            <a:endParaRPr lang="en-US" sz="3200" u="none" spc="-458">
              <a:solidFill>
                <a:srgbClr val="000000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5102" y="1446128"/>
            <a:ext cx="5667566" cy="291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5"/>
              </a:lnSpc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51155" lvl="1" indent="-175895" algn="l">
              <a:lnSpc>
                <a:spcPts val="227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Data Volume: 100–500+ rows per main table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51155" lvl="1" indent="-175895" algn="l">
              <a:lnSpc>
                <a:spcPts val="227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Validation: DML constraints, foreign key enforcement, edge cases tested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51155" lvl="1" indent="-175895" algn="l">
              <a:lnSpc>
                <a:spcPts val="227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Performance: Queries optimized, procedures and functions validated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marL="351155" lvl="1" indent="-175895" algn="l">
              <a:lnSpc>
                <a:spcPts val="227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ea typeface="Garet"/>
                <a:cs typeface="+mn-lt"/>
                <a:sym typeface="Garet"/>
              </a:rPr>
              <a:t>Screenshots: Test queries, alert generation, audit logs</a:t>
            </a: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  <a:p>
            <a:pPr algn="l">
              <a:lnSpc>
                <a:spcPts val="2275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Garet"/>
              <a:cs typeface="+mn-lt"/>
              <a:sym typeface="Gare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14674" y="8333046"/>
            <a:ext cx="2777497" cy="1850507"/>
          </a:xfrm>
          <a:custGeom>
            <a:avLst/>
            <a:gdLst/>
            <a:ahLst/>
            <a:cxnLst/>
            <a:rect l="l" t="t" r="r" b="b"/>
            <a:pathLst>
              <a:path w="2777497" h="1850507">
                <a:moveTo>
                  <a:pt x="0" y="0"/>
                </a:moveTo>
                <a:lnTo>
                  <a:pt x="2777497" y="0"/>
                </a:lnTo>
                <a:lnTo>
                  <a:pt x="2777497" y="1850508"/>
                </a:lnTo>
                <a:lnTo>
                  <a:pt x="0" y="1850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7"/>
          <p:cNvSpPr txBox="1"/>
          <p:nvPr/>
        </p:nvSpPr>
        <p:spPr>
          <a:xfrm>
            <a:off x="13716093" y="190500"/>
            <a:ext cx="4321082" cy="37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Calibri" panose="020F0502020204030204" charset="0"/>
                <a:ea typeface="Garet Bold"/>
                <a:cs typeface="Calibri" panose="020F0502020204030204" charset="0"/>
                <a:sym typeface="Garet Bold"/>
              </a:rPr>
              <a:t>09/10</a:t>
            </a:r>
            <a:endParaRPr lang="en-US" sz="2100" b="1">
              <a:solidFill>
                <a:srgbClr val="000000"/>
              </a:solidFill>
              <a:latin typeface="Calibri" panose="020F0502020204030204" charset="0"/>
              <a:ea typeface="Garet Bold"/>
              <a:cs typeface="Calibri" panose="020F0502020204030204" charset="0"/>
              <a:sym typeface="Gare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2380</Words>
  <Application>WPS Presentation</Application>
  <PresentationFormat>On-screen Show (4:3)</PresentationFormat>
  <Paragraphs>141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3" baseType="lpstr">
      <vt:lpstr>Arial</vt:lpstr>
      <vt:lpstr>SimSun</vt:lpstr>
      <vt:lpstr>Wingdings</vt:lpstr>
      <vt:lpstr>Garet Bold</vt:lpstr>
      <vt:lpstr>Segoe Print</vt:lpstr>
      <vt:lpstr>Garet</vt:lpstr>
      <vt:lpstr>Archivo Black</vt:lpstr>
      <vt:lpstr>Canva Sans Bold</vt:lpstr>
      <vt:lpstr>Arial</vt:lpstr>
      <vt:lpstr>Calibri</vt:lpstr>
      <vt:lpstr>Microsoft YaHei</vt:lpstr>
      <vt:lpstr>Arial Unicode MS</vt:lpstr>
      <vt:lpstr>Bahnschrift SemiBold</vt:lpstr>
      <vt:lpstr>Bahnschrift SemiCondensed</vt:lpstr>
      <vt:lpstr>Cambria Math</vt:lpstr>
      <vt:lpstr>Cascadia Code</vt:lpstr>
      <vt:lpstr>Corbel Light</vt:lpstr>
      <vt:lpstr>Cascadia Mono ExtraLight</vt:lpstr>
      <vt:lpstr>Cascadia Code ExtraLight</vt:lpstr>
      <vt:lpstr>Bahnschrift SemiLight Condensed</vt:lpstr>
      <vt:lpstr>Bahnschrift Condensed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dc:creator/>
  <cp:lastModifiedBy>PC</cp:lastModifiedBy>
  <cp:revision>6</cp:revision>
  <dcterms:created xsi:type="dcterms:W3CDTF">2006-08-16T00:00:00Z</dcterms:created>
  <dcterms:modified xsi:type="dcterms:W3CDTF">2025-12-10T16:05:55Z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37E482BCC1E1434290071C276E96C942_13</vt:lpwstr>
  </property>
  <property fmtid="{D5CDD505-2E9C-101B-9397-08002B2CF9AE}" pid="3" name="KSOProductBuildVer">
    <vt:lpwstr>2057-12.2.0.23158</vt:lpwstr>
  </property>
</Properties>
</file>